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</p:sldMasterIdLst>
  <p:sldIdLst>
    <p:sldId id="298" r:id="rId2"/>
    <p:sldId id="386" r:id="rId3"/>
    <p:sldId id="857" r:id="rId4"/>
    <p:sldId id="856" r:id="rId5"/>
    <p:sldId id="860" r:id="rId6"/>
    <p:sldId id="858" r:id="rId7"/>
    <p:sldId id="859" r:id="rId8"/>
    <p:sldId id="855" r:id="rId9"/>
    <p:sldId id="834" r:id="rId10"/>
    <p:sldId id="838" r:id="rId11"/>
    <p:sldId id="835" r:id="rId12"/>
    <p:sldId id="863" r:id="rId13"/>
    <p:sldId id="697" r:id="rId14"/>
    <p:sldId id="864" r:id="rId15"/>
    <p:sldId id="865" r:id="rId16"/>
    <p:sldId id="862" r:id="rId17"/>
    <p:sldId id="387" r:id="rId18"/>
    <p:sldId id="372" r:id="rId19"/>
    <p:sldId id="265" r:id="rId20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řední styl 2 – zvýraznění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162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CC26E-6215-4DED-9F8A-6B6DACA3F894}" type="datetimeFigureOut">
              <a:rPr lang="cs-CZ" smtClean="0"/>
              <a:t>13.12.2023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44777-15B0-48FA-AFD8-F97D9E69477E}" type="slidenum">
              <a:rPr lang="cs-CZ" smtClean="0"/>
              <a:t>‹#›</a:t>
            </a:fld>
            <a:endParaRPr lang="cs-CZ"/>
          </a:p>
        </p:txBody>
      </p:sp>
      <p:pic>
        <p:nvPicPr>
          <p:cNvPr id="8" name="Obrázek 7" descr="Obsah obrázku text, klipart&#10;&#10;Popis byl vytvořen automaticky">
            <a:extLst>
              <a:ext uri="{FF2B5EF4-FFF2-40B4-BE49-F238E27FC236}">
                <a16:creationId xmlns:a16="http://schemas.microsoft.com/office/drawing/2014/main" id="{0AAF289F-95AB-9EFA-06A4-AE3427FCEDE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4765" y="6401263"/>
            <a:ext cx="774469" cy="320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7815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CC26E-6215-4DED-9F8A-6B6DACA3F894}" type="datetimeFigureOut">
              <a:rPr lang="cs-CZ" smtClean="0"/>
              <a:t>13.12.2023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44777-15B0-48FA-AFD8-F97D9E69477E}" type="slidenum">
              <a:rPr lang="cs-CZ" smtClean="0"/>
              <a:t>‹#›</a:t>
            </a:fld>
            <a:endParaRPr lang="cs-CZ"/>
          </a:p>
        </p:txBody>
      </p:sp>
      <p:pic>
        <p:nvPicPr>
          <p:cNvPr id="7" name="Obrázek 6" descr="Obsah obrázku text, klipart&#10;&#10;Popis byl vytvořen automaticky">
            <a:extLst>
              <a:ext uri="{FF2B5EF4-FFF2-40B4-BE49-F238E27FC236}">
                <a16:creationId xmlns:a16="http://schemas.microsoft.com/office/drawing/2014/main" id="{432B338D-CCE0-F0F9-6DF3-DC27668420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4765" y="6401263"/>
            <a:ext cx="774469" cy="320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599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CC26E-6215-4DED-9F8A-6B6DACA3F894}" type="datetimeFigureOut">
              <a:rPr lang="cs-CZ" smtClean="0"/>
              <a:t>13.12.2023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44777-15B0-48FA-AFD8-F97D9E69477E}" type="slidenum">
              <a:rPr lang="cs-CZ" smtClean="0"/>
              <a:t>‹#›</a:t>
            </a:fld>
            <a:endParaRPr lang="cs-CZ"/>
          </a:p>
        </p:txBody>
      </p:sp>
      <p:pic>
        <p:nvPicPr>
          <p:cNvPr id="7" name="Obrázek 6" descr="Obsah obrázku text, klipart&#10;&#10;Popis byl vytvořen automaticky">
            <a:extLst>
              <a:ext uri="{FF2B5EF4-FFF2-40B4-BE49-F238E27FC236}">
                <a16:creationId xmlns:a16="http://schemas.microsoft.com/office/drawing/2014/main" id="{7E535E7D-2208-1B77-FEF6-107F2AADE5F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4765" y="6401263"/>
            <a:ext cx="774469" cy="320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867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CC26E-6215-4DED-9F8A-6B6DACA3F894}" type="datetimeFigureOut">
              <a:rPr lang="cs-CZ" smtClean="0"/>
              <a:t>13.12.2023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44777-15B0-48FA-AFD8-F97D9E69477E}" type="slidenum">
              <a:rPr lang="cs-CZ" smtClean="0"/>
              <a:t>‹#›</a:t>
            </a:fld>
            <a:endParaRPr lang="cs-CZ"/>
          </a:p>
        </p:txBody>
      </p:sp>
      <p:pic>
        <p:nvPicPr>
          <p:cNvPr id="7" name="Obrázek 6" descr="Obsah obrázku text, klipart&#10;&#10;Popis byl vytvořen automaticky">
            <a:extLst>
              <a:ext uri="{FF2B5EF4-FFF2-40B4-BE49-F238E27FC236}">
                <a16:creationId xmlns:a16="http://schemas.microsoft.com/office/drawing/2014/main" id="{EC5A8A0F-842F-3AB1-2569-669DDFA944D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4765" y="6401263"/>
            <a:ext cx="774469" cy="320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810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CC26E-6215-4DED-9F8A-6B6DACA3F894}" type="datetimeFigureOut">
              <a:rPr lang="cs-CZ" smtClean="0"/>
              <a:t>13.12.2023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44777-15B0-48FA-AFD8-F97D9E69477E}" type="slidenum">
              <a:rPr lang="cs-CZ" smtClean="0"/>
              <a:t>‹#›</a:t>
            </a:fld>
            <a:endParaRPr lang="cs-CZ"/>
          </a:p>
        </p:txBody>
      </p:sp>
      <p:pic>
        <p:nvPicPr>
          <p:cNvPr id="7" name="Obrázek 6" descr="Obsah obrázku text, klipart&#10;&#10;Popis byl vytvořen automaticky">
            <a:extLst>
              <a:ext uri="{FF2B5EF4-FFF2-40B4-BE49-F238E27FC236}">
                <a16:creationId xmlns:a16="http://schemas.microsoft.com/office/drawing/2014/main" id="{10A95933-35D3-B90A-71CA-A7B9A04D57C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4765" y="6401263"/>
            <a:ext cx="774469" cy="320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6615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CC26E-6215-4DED-9F8A-6B6DACA3F894}" type="datetimeFigureOut">
              <a:rPr lang="cs-CZ" smtClean="0"/>
              <a:t>13.12.2023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44777-15B0-48FA-AFD8-F97D9E69477E}" type="slidenum">
              <a:rPr lang="cs-CZ" smtClean="0"/>
              <a:t>‹#›</a:t>
            </a:fld>
            <a:endParaRPr lang="cs-CZ"/>
          </a:p>
        </p:txBody>
      </p:sp>
      <p:pic>
        <p:nvPicPr>
          <p:cNvPr id="8" name="Obrázek 7" descr="Obsah obrázku text, klipart&#10;&#10;Popis byl vytvořen automaticky">
            <a:extLst>
              <a:ext uri="{FF2B5EF4-FFF2-40B4-BE49-F238E27FC236}">
                <a16:creationId xmlns:a16="http://schemas.microsoft.com/office/drawing/2014/main" id="{59B17048-7656-8DEF-0FD7-8C94C2C29B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4765" y="6401263"/>
            <a:ext cx="774469" cy="320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6869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CC26E-6215-4DED-9F8A-6B6DACA3F894}" type="datetimeFigureOut">
              <a:rPr lang="cs-CZ" smtClean="0"/>
              <a:t>13.12.2023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44777-15B0-48FA-AFD8-F97D9E69477E}" type="slidenum">
              <a:rPr lang="cs-CZ" smtClean="0"/>
              <a:t>‹#›</a:t>
            </a:fld>
            <a:endParaRPr lang="cs-CZ"/>
          </a:p>
        </p:txBody>
      </p:sp>
      <p:pic>
        <p:nvPicPr>
          <p:cNvPr id="10" name="Obrázek 9" descr="Obsah obrázku text, klipart&#10;&#10;Popis byl vytvořen automaticky">
            <a:extLst>
              <a:ext uri="{FF2B5EF4-FFF2-40B4-BE49-F238E27FC236}">
                <a16:creationId xmlns:a16="http://schemas.microsoft.com/office/drawing/2014/main" id="{2E46BE7B-9BE2-784A-B2EB-CD4CB35EB9E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4765" y="6401263"/>
            <a:ext cx="774469" cy="320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9277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CC26E-6215-4DED-9F8A-6B6DACA3F894}" type="datetimeFigureOut">
              <a:rPr lang="cs-CZ" smtClean="0"/>
              <a:t>13.12.2023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44777-15B0-48FA-AFD8-F97D9E69477E}" type="slidenum">
              <a:rPr lang="cs-CZ" smtClean="0"/>
              <a:t>‹#›</a:t>
            </a:fld>
            <a:endParaRPr lang="cs-CZ"/>
          </a:p>
        </p:txBody>
      </p:sp>
      <p:pic>
        <p:nvPicPr>
          <p:cNvPr id="6" name="Obrázek 5" descr="Obsah obrázku text, klipart&#10;&#10;Popis byl vytvořen automaticky">
            <a:extLst>
              <a:ext uri="{FF2B5EF4-FFF2-40B4-BE49-F238E27FC236}">
                <a16:creationId xmlns:a16="http://schemas.microsoft.com/office/drawing/2014/main" id="{A2C0B90B-557A-E717-4CB5-181A010E808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4765" y="6401263"/>
            <a:ext cx="774469" cy="320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4450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CC26E-6215-4DED-9F8A-6B6DACA3F894}" type="datetimeFigureOut">
              <a:rPr lang="cs-CZ" smtClean="0"/>
              <a:t>13.12.2023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44777-15B0-48FA-AFD8-F97D9E69477E}" type="slidenum">
              <a:rPr lang="cs-CZ" smtClean="0"/>
              <a:t>‹#›</a:t>
            </a:fld>
            <a:endParaRPr lang="cs-CZ"/>
          </a:p>
        </p:txBody>
      </p:sp>
      <p:pic>
        <p:nvPicPr>
          <p:cNvPr id="5" name="Obrázek 4" descr="Obsah obrázku text, klipart&#10;&#10;Popis byl vytvořen automaticky">
            <a:extLst>
              <a:ext uri="{FF2B5EF4-FFF2-40B4-BE49-F238E27FC236}">
                <a16:creationId xmlns:a16="http://schemas.microsoft.com/office/drawing/2014/main" id="{89904D4F-80DC-A25D-FDD0-5A6E858E9A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4765" y="6401263"/>
            <a:ext cx="774469" cy="320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992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CC26E-6215-4DED-9F8A-6B6DACA3F894}" type="datetimeFigureOut">
              <a:rPr lang="cs-CZ" smtClean="0"/>
              <a:t>13.12.2023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44777-15B0-48FA-AFD8-F97D9E69477E}" type="slidenum">
              <a:rPr lang="cs-CZ" smtClean="0"/>
              <a:t>‹#›</a:t>
            </a:fld>
            <a:endParaRPr lang="cs-CZ"/>
          </a:p>
        </p:txBody>
      </p:sp>
      <p:pic>
        <p:nvPicPr>
          <p:cNvPr id="8" name="Obrázek 7" descr="Obsah obrázku text, klipart&#10;&#10;Popis byl vytvořen automaticky">
            <a:extLst>
              <a:ext uri="{FF2B5EF4-FFF2-40B4-BE49-F238E27FC236}">
                <a16:creationId xmlns:a16="http://schemas.microsoft.com/office/drawing/2014/main" id="{F32364DD-FC25-9BB4-09B2-D0D4F92DA4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4765" y="6401263"/>
            <a:ext cx="774469" cy="320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1487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CC26E-6215-4DED-9F8A-6B6DACA3F894}" type="datetimeFigureOut">
              <a:rPr lang="cs-CZ" smtClean="0"/>
              <a:t>13.12.2023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44777-15B0-48FA-AFD8-F97D9E69477E}" type="slidenum">
              <a:rPr lang="cs-CZ" smtClean="0"/>
              <a:t>‹#›</a:t>
            </a:fld>
            <a:endParaRPr lang="cs-CZ"/>
          </a:p>
        </p:txBody>
      </p:sp>
      <p:pic>
        <p:nvPicPr>
          <p:cNvPr id="8" name="Obrázek 7" descr="Obsah obrázku text, klipart&#10;&#10;Popis byl vytvořen automaticky">
            <a:extLst>
              <a:ext uri="{FF2B5EF4-FFF2-40B4-BE49-F238E27FC236}">
                <a16:creationId xmlns:a16="http://schemas.microsoft.com/office/drawing/2014/main" id="{4AA10F7A-BCEF-A124-7C3A-13781D870D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4765" y="6401263"/>
            <a:ext cx="774469" cy="320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3459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8CC26E-6215-4DED-9F8A-6B6DACA3F894}" type="datetimeFigureOut">
              <a:rPr lang="cs-CZ" smtClean="0"/>
              <a:t>13.12.2023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A44777-15B0-48FA-AFD8-F97D9E69477E}" type="slidenum">
              <a:rPr lang="cs-CZ" smtClean="0"/>
              <a:t>‹#›</a:t>
            </a:fld>
            <a:endParaRPr lang="cs-CZ"/>
          </a:p>
        </p:txBody>
      </p:sp>
      <p:pic>
        <p:nvPicPr>
          <p:cNvPr id="7" name="Obrázek 6" descr="Obsah obrázku text, klipart&#10;&#10;Popis byl vytvořen automaticky">
            <a:extLst>
              <a:ext uri="{FF2B5EF4-FFF2-40B4-BE49-F238E27FC236}">
                <a16:creationId xmlns:a16="http://schemas.microsoft.com/office/drawing/2014/main" id="{FACD1FF8-1CD2-41BB-0138-01D4B3F64F96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4765" y="6401263"/>
            <a:ext cx="774469" cy="320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108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mailto:jirina.princova@kraj-lbc.cz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package" Target="../embeddings/Microsoft_Excel_Worksheet.xlsx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package" Target="../embeddings/Microsoft_Excel_Worksheet1.xlsx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package" Target="../embeddings/Microsoft_Excel_Worksheet2.xlsx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package" Target="../embeddings/Microsoft_Excel_Worksheet3.xlsx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package" Target="../embeddings/Microsoft_Excel_Worksheet4.xlsx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0823" y="975360"/>
            <a:ext cx="7045234" cy="3152503"/>
          </a:xfrm>
        </p:spPr>
        <p:txBody>
          <a:bodyPr>
            <a:noAutofit/>
          </a:bodyPr>
          <a:lstStyle/>
          <a:p>
            <a:r>
              <a:rPr lang="cs-CZ" sz="4800" b="1" dirty="0"/>
              <a:t>Porada ředitelů škol a školských zařízení zřizovaných Libereckým krajem</a:t>
            </a:r>
          </a:p>
        </p:txBody>
      </p:sp>
    </p:spTree>
    <p:extLst>
      <p:ext uri="{BB962C8B-B14F-4D97-AF65-F5344CB8AC3E}">
        <p14:creationId xmlns:p14="http://schemas.microsoft.com/office/powerpoint/2010/main" val="7701246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4AF8559-878C-DA7E-AFFB-F7100D5223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/>
              <a:t>Řešení snížení počtu nepedagogických zaměstnanců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D7CFC1E-50AD-9E5C-6835-EBDA829963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7198" y="1790700"/>
            <a:ext cx="8326214" cy="4259225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cs-CZ" sz="8600" dirty="0"/>
              <a:t>Celkové snížení počtu </a:t>
            </a:r>
            <a:r>
              <a:rPr lang="cs-CZ" sz="8600" dirty="0" err="1"/>
              <a:t>nepedagogů</a:t>
            </a:r>
            <a:r>
              <a:rPr lang="cs-CZ" sz="8600" dirty="0"/>
              <a:t> o 17 020 míst:</a:t>
            </a:r>
          </a:p>
          <a:p>
            <a:endParaRPr lang="cs-CZ" sz="8600" dirty="0"/>
          </a:p>
          <a:p>
            <a:r>
              <a:rPr lang="cs-CZ" sz="8600" dirty="0"/>
              <a:t>zmírnění dopadu do nepedagogické práce - počátkem roku 2024 posílení rozpočtu o 2,8 mld. Kč cca 7</a:t>
            </a:r>
            <a:r>
              <a:rPr lang="en-US" sz="8600" dirty="0"/>
              <a:t> </a:t>
            </a:r>
            <a:r>
              <a:rPr lang="cs-CZ" sz="8600" dirty="0"/>
              <a:t>000</a:t>
            </a:r>
            <a:r>
              <a:rPr lang="en-US" sz="8600" dirty="0"/>
              <a:t> m</a:t>
            </a:r>
            <a:r>
              <a:rPr lang="cs-CZ" sz="8600" dirty="0" err="1"/>
              <a:t>íst</a:t>
            </a:r>
            <a:endParaRPr lang="cs-CZ" sz="8600" dirty="0"/>
          </a:p>
          <a:p>
            <a:pPr marL="324000" lvl="2" indent="0">
              <a:buNone/>
            </a:pPr>
            <a:endParaRPr lang="cs-CZ" sz="8600" dirty="0"/>
          </a:p>
          <a:p>
            <a:r>
              <a:rPr lang="cs-CZ" sz="8600" dirty="0"/>
              <a:t>KRÁCENÍ promítnuté do normativního rozpisu na školy a školská zařízení cca 8 000 míst</a:t>
            </a:r>
          </a:p>
          <a:p>
            <a:endParaRPr lang="cs-CZ" sz="8600" dirty="0"/>
          </a:p>
          <a:p>
            <a:r>
              <a:rPr lang="cs-CZ" sz="8600" dirty="0"/>
              <a:t>K dalšímu řešení cca 2 000 míst</a:t>
            </a:r>
          </a:p>
          <a:p>
            <a:pPr marL="324000" lvl="2" indent="0">
              <a:buNone/>
            </a:pPr>
            <a:endParaRPr lang="cs-CZ" sz="8600" dirty="0"/>
          </a:p>
          <a:p>
            <a:endParaRPr lang="cs-CZ" sz="8600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9D5AD55-6328-5DDA-4725-D514EA64A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701155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2B7FBE5-72CF-7EF4-A072-C76948FA5A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/>
              <a:t>Úvahy k promítnutí snížení nepedagogické práce do rozpisu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A608547-2637-44CB-BACB-F610CC07AE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7200" y="1605515"/>
            <a:ext cx="7886700" cy="44656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/>
              <a:t>Školy</a:t>
            </a:r>
          </a:p>
          <a:p>
            <a:pPr marL="0" indent="0">
              <a:buNone/>
            </a:pPr>
            <a:r>
              <a:rPr lang="cs-CZ" dirty="0"/>
              <a:t>normativy na ředitelství, další pracoviště, třídu/žáka/studenta:</a:t>
            </a:r>
          </a:p>
          <a:p>
            <a:r>
              <a:rPr lang="cs-CZ" dirty="0"/>
              <a:t>snížení normativů nebude plošné</a:t>
            </a:r>
          </a:p>
          <a:p>
            <a:r>
              <a:rPr lang="cs-CZ" dirty="0"/>
              <a:t>podpora „velkých“ škol</a:t>
            </a:r>
          </a:p>
          <a:p>
            <a:r>
              <a:rPr lang="cs-CZ" dirty="0"/>
              <a:t>podpora více naplněných tříd</a:t>
            </a:r>
          </a:p>
          <a:p>
            <a:pPr lvl="2"/>
            <a:endParaRPr lang="cs-CZ" sz="8800" dirty="0"/>
          </a:p>
          <a:p>
            <a:pPr marL="0" indent="0">
              <a:buNone/>
            </a:pPr>
            <a:endParaRPr lang="cs-CZ" sz="8800" dirty="0"/>
          </a:p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C02EF2C-8066-5408-25B9-0EB960D6E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61579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2B7FBE5-72CF-7EF4-A072-C76948FA5A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/>
              <a:t>Úvahy k promítnutí snížení nepedagogické práce do rozpisu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A608547-2637-44CB-BACB-F610CC07AE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7200" y="1605515"/>
            <a:ext cx="7886700" cy="4465675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cs-CZ" sz="8600" b="1" dirty="0"/>
              <a:t>Školská zařízení</a:t>
            </a:r>
            <a:r>
              <a:rPr lang="cs-CZ" sz="8600" dirty="0"/>
              <a:t> </a:t>
            </a:r>
          </a:p>
          <a:p>
            <a:pPr marL="0" indent="0">
              <a:buNone/>
            </a:pPr>
            <a:r>
              <a:rPr lang="cs-CZ" sz="8600" dirty="0"/>
              <a:t>republikové normativy:</a:t>
            </a:r>
          </a:p>
          <a:p>
            <a:r>
              <a:rPr lang="cs-CZ" sz="8600" dirty="0"/>
              <a:t>případné snížení normativů nebude plošné</a:t>
            </a:r>
          </a:p>
          <a:p>
            <a:r>
              <a:rPr lang="cs-CZ" sz="8600" dirty="0"/>
              <a:t>změna rozpisu republikovými normativy</a:t>
            </a:r>
          </a:p>
          <a:p>
            <a:r>
              <a:rPr lang="cs-CZ" sz="8600" dirty="0"/>
              <a:t>stanovení dvou normativů na rodinnou skupinu zohledňující průměrný počet dětí v nich</a:t>
            </a:r>
          </a:p>
          <a:p>
            <a:r>
              <a:rPr lang="cs-CZ" sz="8600" dirty="0"/>
              <a:t>zavedení nových prvků do opravného koeficientu k normativu na dítě, žáka, studenta (např. zohlednění počtu stravovaných v obecních a krajských zařízeních školního stravování)</a:t>
            </a:r>
          </a:p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C02EF2C-8066-5408-25B9-0EB960D6E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6091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BA08DA8-F51F-F3FD-3591-8A9F1B8CC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83178"/>
            <a:ext cx="7886700" cy="905692"/>
          </a:xfrm>
        </p:spPr>
        <p:txBody>
          <a:bodyPr>
            <a:noAutofit/>
          </a:bodyPr>
          <a:lstStyle/>
          <a:p>
            <a:br>
              <a:rPr lang="cs-CZ" sz="3200" b="1" dirty="0">
                <a:cs typeface="Calibri"/>
              </a:rPr>
            </a:br>
            <a:r>
              <a:rPr lang="cs-CZ" sz="3200" b="1" dirty="0">
                <a:cs typeface="Calibri"/>
              </a:rPr>
              <a:t>Úvahy o převodu financování nepedagogické práce</a:t>
            </a:r>
            <a:br>
              <a:rPr lang="cs-CZ" sz="3200" b="1" dirty="0"/>
            </a:br>
            <a:endParaRPr lang="cs-CZ" sz="3200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D7DFF27-133E-8134-6001-42EC1BF3C6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7200" y="1375954"/>
            <a:ext cx="7633415" cy="4980397"/>
          </a:xfrm>
        </p:spPr>
        <p:txBody>
          <a:bodyPr vert="horz" lIns="0" tIns="0" rIns="0" bIns="0" rtlCol="0" anchor="t">
            <a:noAutofit/>
          </a:bodyPr>
          <a:lstStyle/>
          <a:p>
            <a:pPr marL="242888" indent="-161925"/>
            <a:endParaRPr lang="cs-CZ" dirty="0"/>
          </a:p>
          <a:p>
            <a:pPr marL="242888" indent="-161925"/>
            <a:r>
              <a:rPr lang="cs-CZ" dirty="0"/>
              <a:t>Nutnou podmínkou změna právních předpisů (243/2000 Sb., 561/2004 Sb.)</a:t>
            </a:r>
          </a:p>
          <a:p>
            <a:pPr marL="242888" indent="-161925"/>
            <a:endParaRPr lang="cs-CZ" dirty="0"/>
          </a:p>
          <a:p>
            <a:pPr marL="242888" indent="-161925"/>
            <a:r>
              <a:rPr lang="cs-CZ" dirty="0">
                <a:ea typeface="Calibri Light" panose="020F0302020204030204" pitchFamily="34" charset="0"/>
                <a:cs typeface="Calibri Light" panose="020F0302020204030204" pitchFamily="34" charset="0"/>
              </a:rPr>
              <a:t>Obce – úprava stávajícího koeficientu (pro MŠ a ZŠ); vznik nového koeficientu (stravovaní?)</a:t>
            </a:r>
          </a:p>
          <a:p>
            <a:pPr marL="242888" indent="-161925"/>
            <a:endParaRPr lang="cs-CZ" dirty="0"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42888" indent="-161925"/>
            <a:r>
              <a:rPr lang="cs-CZ" dirty="0">
                <a:ea typeface="Calibri Light" panose="020F0302020204030204" pitchFamily="34" charset="0"/>
                <a:cs typeface="Calibri Light" panose="020F0302020204030204" pitchFamily="34" charset="0"/>
              </a:rPr>
              <a:t>Kraje – celková změna RUD (SVČ, ZUŠ…)</a:t>
            </a:r>
          </a:p>
          <a:p>
            <a:pPr marL="80963" indent="0">
              <a:buNone/>
            </a:pPr>
            <a:endParaRPr lang="cs-CZ" sz="2400" dirty="0"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42888" indent="-161925"/>
            <a:endParaRPr lang="cs-CZ" dirty="0"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8C46E29-BB15-31F3-53F2-D9AD12AEE2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586098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BA08DA8-F51F-F3FD-3591-8A9F1B8CC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83178"/>
            <a:ext cx="7886700" cy="905692"/>
          </a:xfrm>
        </p:spPr>
        <p:txBody>
          <a:bodyPr>
            <a:noAutofit/>
          </a:bodyPr>
          <a:lstStyle/>
          <a:p>
            <a:br>
              <a:rPr lang="cs-CZ" sz="3200" b="1" dirty="0">
                <a:cs typeface="Calibri"/>
              </a:rPr>
            </a:br>
            <a:r>
              <a:rPr lang="cs-CZ" sz="3200" b="1" dirty="0">
                <a:cs typeface="Calibri"/>
              </a:rPr>
              <a:t>Úvahy o převodu financování nepedagogické práce</a:t>
            </a:r>
            <a:br>
              <a:rPr lang="cs-CZ" sz="3200" b="1" dirty="0"/>
            </a:br>
            <a:endParaRPr lang="cs-CZ" sz="3200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D7DFF27-133E-8134-6001-42EC1BF3C6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7200" y="1375954"/>
            <a:ext cx="7633415" cy="4980397"/>
          </a:xfrm>
        </p:spPr>
        <p:txBody>
          <a:bodyPr vert="horz" lIns="0" tIns="0" rIns="0" bIns="0" rtlCol="0" anchor="t">
            <a:noAutofit/>
          </a:bodyPr>
          <a:lstStyle/>
          <a:p>
            <a:pPr marL="242888" indent="-161925"/>
            <a:r>
              <a:rPr lang="cs-CZ" sz="2400" b="1" u="sng" dirty="0">
                <a:ea typeface="Calibri Light" panose="020F0302020204030204" pitchFamily="34" charset="0"/>
                <a:cs typeface="Calibri Light" panose="020F0302020204030204" pitchFamily="34" charset="0"/>
              </a:rPr>
              <a:t>RIZIKA</a:t>
            </a:r>
          </a:p>
          <a:p>
            <a:pPr marL="80963" indent="0">
              <a:buNone/>
            </a:pPr>
            <a:endParaRPr lang="cs-CZ" sz="2400" b="1" u="sng" dirty="0"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554138" lvl="2" indent="-257175"/>
            <a:r>
              <a:rPr lang="cs-CZ" sz="2400" dirty="0">
                <a:ea typeface="Calibri Light" panose="020F0302020204030204" pitchFamily="34" charset="0"/>
                <a:cs typeface="Calibri Light" panose="020F0302020204030204" pitchFamily="34" charset="0"/>
              </a:rPr>
              <a:t>Garance ze strany zřizovatelů směrem k zajištění potřebných služeb – jak (viz stávající podpora v provozní části)?</a:t>
            </a:r>
          </a:p>
          <a:p>
            <a:pPr marL="296963" lvl="2" indent="0">
              <a:buNone/>
            </a:pPr>
            <a:endParaRPr lang="cs-CZ" sz="2400" dirty="0"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554138" lvl="2" indent="-257175"/>
            <a:r>
              <a:rPr lang="cs-CZ" sz="2400" dirty="0">
                <a:ea typeface="Calibri Light" panose="020F0302020204030204" pitchFamily="34" charset="0"/>
                <a:cs typeface="Calibri Light" panose="020F0302020204030204" pitchFamily="34" charset="0"/>
              </a:rPr>
              <a:t>Přenos školských služeb na soukromé zřizovatele (typicky školní stravování – probíhá už nyní) – výpadek příjmů státního rozpočtu bez odpovídajícího poklesu výdajů státního rozpočtu</a:t>
            </a:r>
          </a:p>
          <a:p>
            <a:pPr marL="242888" indent="-161925"/>
            <a:endParaRPr lang="cs-CZ" sz="2400" dirty="0"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42888" indent="-161925"/>
            <a:endParaRPr lang="cs-CZ" dirty="0"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8C46E29-BB15-31F3-53F2-D9AD12AEE2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81750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ABDD40D-FB13-A713-402C-ADF3A07751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/>
              <a:t>Rok 2024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312EB79-44E9-4B2D-3045-4328F9C0B3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MŠMT – změny, úpravy zákonů, financování </a:t>
            </a:r>
          </a:p>
          <a:p>
            <a:pPr marL="0" indent="0">
              <a:buNone/>
            </a:pPr>
            <a:r>
              <a:rPr lang="cs-CZ" dirty="0"/>
              <a:t>revize oborové soustavy, duální vzdělávání, podpůrná opatření, ústavní péče, rozpočet 2025</a:t>
            </a:r>
          </a:p>
          <a:p>
            <a:r>
              <a:rPr lang="cs-CZ" dirty="0"/>
              <a:t>Nový DZ ČR a příprava DZ LK – </a:t>
            </a:r>
            <a:r>
              <a:rPr lang="cs-CZ" b="1" dirty="0"/>
              <a:t>ZÁSADNÍ</a:t>
            </a:r>
          </a:p>
          <a:p>
            <a:r>
              <a:rPr lang="cs-CZ" dirty="0"/>
              <a:t>IDZ - příprava</a:t>
            </a:r>
          </a:p>
          <a:p>
            <a:r>
              <a:rPr lang="cs-CZ" dirty="0"/>
              <a:t>Soutěže - </a:t>
            </a:r>
            <a:r>
              <a:rPr lang="cs-CZ" b="1" dirty="0"/>
              <a:t>CVLK</a:t>
            </a:r>
          </a:p>
          <a:p>
            <a:r>
              <a:rPr lang="cs-CZ" dirty="0"/>
              <a:t>Investice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434015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BF86F9BE-5909-B054-F70F-BF27347EFA7F}"/>
              </a:ext>
            </a:extLst>
          </p:cNvPr>
          <p:cNvSpPr txBox="1"/>
          <p:nvPr/>
        </p:nvSpPr>
        <p:spPr>
          <a:xfrm>
            <a:off x="611560" y="692696"/>
            <a:ext cx="76328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>
                <a:solidFill>
                  <a:srgbClr val="000000"/>
                </a:solidFill>
                <a:latin typeface="+mj-lt"/>
              </a:rPr>
              <a:t>Investice „</a:t>
            </a:r>
            <a:r>
              <a:rPr lang="cs-CZ" sz="3200" b="1" dirty="0">
                <a:latin typeface="+mj-lt"/>
              </a:rPr>
              <a:t>z dotačních zdrojů</a:t>
            </a:r>
            <a:r>
              <a:rPr lang="cs-CZ" altLang="cs-CZ" sz="3200" b="1" dirty="0">
                <a:solidFill>
                  <a:srgbClr val="000000"/>
                </a:solidFill>
                <a:latin typeface="+mj-lt"/>
              </a:rPr>
              <a:t>“ spolufinancováno ze zdrojů Libereckého kraje</a:t>
            </a:r>
            <a:endParaRPr lang="cs-CZ" sz="3200" b="1" dirty="0">
              <a:latin typeface="+mj-lt"/>
            </a:endParaRPr>
          </a:p>
        </p:txBody>
      </p:sp>
      <p:graphicFrame>
        <p:nvGraphicFramePr>
          <p:cNvPr id="2" name="Tabulka 1">
            <a:extLst>
              <a:ext uri="{FF2B5EF4-FFF2-40B4-BE49-F238E27FC236}">
                <a16:creationId xmlns:a16="http://schemas.microsoft.com/office/drawing/2014/main" id="{A174B93A-9662-08A1-147E-0546D6D229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6255277"/>
              </p:ext>
            </p:extLst>
          </p:nvPr>
        </p:nvGraphicFramePr>
        <p:xfrm>
          <a:off x="539269" y="2094613"/>
          <a:ext cx="8200694" cy="3646967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3041390">
                  <a:extLst>
                    <a:ext uri="{9D8B030D-6E8A-4147-A177-3AD203B41FA5}">
                      <a16:colId xmlns:a16="http://schemas.microsoft.com/office/drawing/2014/main" val="2804841639"/>
                    </a:ext>
                  </a:extLst>
                </a:gridCol>
                <a:gridCol w="1514943">
                  <a:extLst>
                    <a:ext uri="{9D8B030D-6E8A-4147-A177-3AD203B41FA5}">
                      <a16:colId xmlns:a16="http://schemas.microsoft.com/office/drawing/2014/main" val="451293518"/>
                    </a:ext>
                  </a:extLst>
                </a:gridCol>
                <a:gridCol w="1231801">
                  <a:extLst>
                    <a:ext uri="{9D8B030D-6E8A-4147-A177-3AD203B41FA5}">
                      <a16:colId xmlns:a16="http://schemas.microsoft.com/office/drawing/2014/main" val="1285428110"/>
                    </a:ext>
                  </a:extLst>
                </a:gridCol>
                <a:gridCol w="1221713">
                  <a:extLst>
                    <a:ext uri="{9D8B030D-6E8A-4147-A177-3AD203B41FA5}">
                      <a16:colId xmlns:a16="http://schemas.microsoft.com/office/drawing/2014/main" val="1038500839"/>
                    </a:ext>
                  </a:extLst>
                </a:gridCol>
                <a:gridCol w="1190847">
                  <a:extLst>
                    <a:ext uri="{9D8B030D-6E8A-4147-A177-3AD203B41FA5}">
                      <a16:colId xmlns:a16="http://schemas.microsoft.com/office/drawing/2014/main" val="419722305"/>
                    </a:ext>
                  </a:extLst>
                </a:gridCol>
              </a:tblGrid>
              <a:tr h="587385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schválený závazek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vysoutěženo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předpoklad  dotace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LK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75488293"/>
                  </a:ext>
                </a:extLst>
              </a:tr>
              <a:tr h="700121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COV strojírenství a robotiky - SPŠT JBC</a:t>
                      </a:r>
                    </a:p>
                  </a:txBody>
                  <a:tcPr marL="9525" marR="9525" marT="9525" marB="0" anchor="b">
                    <a:solidFill>
                      <a:srgbClr val="92D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100 614 000</a:t>
                      </a:r>
                    </a:p>
                  </a:txBody>
                  <a:tcPr marL="9525" marR="9525" marT="9525" marB="0" anchor="b">
                    <a:solidFill>
                      <a:srgbClr val="92D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89 363 588</a:t>
                      </a:r>
                    </a:p>
                  </a:txBody>
                  <a:tcPr marL="9525" marR="9525" marT="9525" marB="0" anchor="b">
                    <a:solidFill>
                      <a:srgbClr val="92D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39 440 688</a:t>
                      </a:r>
                    </a:p>
                  </a:txBody>
                  <a:tcPr marL="9525" marR="9525" marT="9525" marB="0" anchor="b">
                    <a:solidFill>
                      <a:srgbClr val="92D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49 922 900</a:t>
                      </a:r>
                    </a:p>
                  </a:txBody>
                  <a:tcPr marL="9525" marR="9525" marT="9525" marB="0" anchor="b">
                    <a:solidFill>
                      <a:srgbClr val="92D05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4814356"/>
                  </a:ext>
                </a:extLst>
              </a:tr>
              <a:tr h="643841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COV zdravotnicko-sociální - SZŠ Turnov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74 250 000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58 155 706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29 106 000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29 049 706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67845992"/>
                  </a:ext>
                </a:extLst>
              </a:tr>
              <a:tr h="840953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COV obrábění kovů a vstřikování plastů - SŠSSD Liberec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85 060 000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76 803 840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26 934 251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49 869 589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1304247"/>
                  </a:ext>
                </a:extLst>
              </a:tr>
              <a:tr h="874667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COV stavebnictví - SŠ Semily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  <a:p>
                      <a:pPr algn="ct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Předpokládaná výše: 131 550 000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50 435 144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81 105 447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806650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45593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BF86F9BE-5909-B054-F70F-BF27347EFA7F}"/>
              </a:ext>
            </a:extLst>
          </p:cNvPr>
          <p:cNvSpPr txBox="1"/>
          <p:nvPr/>
        </p:nvSpPr>
        <p:spPr>
          <a:xfrm>
            <a:off x="611560" y="692696"/>
            <a:ext cx="76328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>
                <a:solidFill>
                  <a:srgbClr val="000000"/>
                </a:solidFill>
                <a:latin typeface="+mj-lt"/>
              </a:rPr>
              <a:t>Investice „velké“ s nutností financování ze zdrojů Libereckého kraje</a:t>
            </a:r>
            <a:endParaRPr lang="cs-CZ" sz="3200" dirty="0">
              <a:latin typeface="+mj-lt"/>
            </a:endParaRPr>
          </a:p>
        </p:txBody>
      </p:sp>
      <p:graphicFrame>
        <p:nvGraphicFramePr>
          <p:cNvPr id="2" name="Tabulka 1">
            <a:extLst>
              <a:ext uri="{FF2B5EF4-FFF2-40B4-BE49-F238E27FC236}">
                <a16:creationId xmlns:a16="http://schemas.microsoft.com/office/drawing/2014/main" id="{A174B93A-9662-08A1-147E-0546D6D229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4879507"/>
              </p:ext>
            </p:extLst>
          </p:nvPr>
        </p:nvGraphicFramePr>
        <p:xfrm>
          <a:off x="640354" y="2231472"/>
          <a:ext cx="7863291" cy="3271706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7863291">
                  <a:extLst>
                    <a:ext uri="{9D8B030D-6E8A-4147-A177-3AD203B41FA5}">
                      <a16:colId xmlns:a16="http://schemas.microsoft.com/office/drawing/2014/main" val="2804841639"/>
                    </a:ext>
                  </a:extLst>
                </a:gridCol>
              </a:tblGrid>
              <a:tr h="639531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Rekonstrukce objektu Zeyerova 31 pro vzdělávání žáků se speciálními vzdělávacími potřebami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75488293"/>
                  </a:ext>
                </a:extLst>
              </a:tr>
              <a:tr h="561752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Střední škola hospodářská a lesnická Frýdlant - realizace nového komplexního řešení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75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4814356"/>
                  </a:ext>
                </a:extLst>
              </a:tr>
              <a:tr h="494253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GFXŠ LBC - výstavba nového pavilonu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67845992"/>
                  </a:ext>
                </a:extLst>
              </a:tr>
              <a:tr h="436140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SPŠ a VOŠ LBC - vznik učeben pro Technické lyceum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75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1304247"/>
                  </a:ext>
                </a:extLst>
              </a:tr>
              <a:tr h="436140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SZŠ a VOŠ LBC - výstavba nového objektu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80665040"/>
                  </a:ext>
                </a:extLst>
              </a:tr>
              <a:tr h="703890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OA, HŠ a SOŠ, Turnov - výměna areálů  Zborovská, Alešova 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75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26045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971195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ABDD40D-FB13-A713-402C-ADF3A07751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/>
              <a:t>Doporučení: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312EB79-44E9-4B2D-3045-4328F9C0B3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>
                <a:ea typeface="Calibri" panose="020F0502020204030204" pitchFamily="34" charset="0"/>
              </a:rPr>
              <a:t>Den učitelů – návrh ocenění</a:t>
            </a:r>
            <a:endParaRPr lang="cs-CZ" dirty="0">
              <a:effectLst/>
              <a:ea typeface="Calibri" panose="020F0502020204030204" pitchFamily="34" charset="0"/>
            </a:endParaRPr>
          </a:p>
          <a:p>
            <a:r>
              <a:rPr lang="cs-CZ" dirty="0"/>
              <a:t>Zveřejňování smluv – redukce odměn</a:t>
            </a:r>
          </a:p>
          <a:p>
            <a:r>
              <a:rPr lang="cs-CZ" dirty="0"/>
              <a:t>Nájemní smlouvy – cena v místě a čase obvyklá, snížení o 50%</a:t>
            </a:r>
            <a:endParaRPr lang="cs-CZ" dirty="0">
              <a:ea typeface="Calibri" panose="020F0502020204030204" pitchFamily="34" charset="0"/>
            </a:endParaRPr>
          </a:p>
          <a:p>
            <a:pPr algn="just"/>
            <a:r>
              <a:rPr lang="cs-CZ" dirty="0"/>
              <a:t>1. ročník soutěže „S Bílými Tygry policistou na zkoušku“ – Krajské ředitelství Policie ČR + HC Bílí Tygři Liberec</a:t>
            </a:r>
          </a:p>
          <a:p>
            <a:pPr algn="just"/>
            <a:r>
              <a:rPr lang="cs-CZ" dirty="0"/>
              <a:t>Zdravotně osvětová kampaň </a:t>
            </a:r>
            <a:r>
              <a:rPr lang="cs-CZ" dirty="0" err="1"/>
              <a:t>Suchej</a:t>
            </a:r>
            <a:r>
              <a:rPr lang="cs-CZ" dirty="0"/>
              <a:t> únor 2024 (záštita radní Vladimír Richter)</a:t>
            </a:r>
          </a:p>
          <a:p>
            <a:pPr algn="just"/>
            <a:r>
              <a:rPr lang="cs-CZ" dirty="0"/>
              <a:t>dokument „Moje nová tvář“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672594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087414F-BA51-D01F-A8C3-F60102BC87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9995" y="2424418"/>
            <a:ext cx="7772400" cy="917776"/>
          </a:xfrm>
        </p:spPr>
        <p:txBody>
          <a:bodyPr>
            <a:normAutofit/>
          </a:bodyPr>
          <a:lstStyle/>
          <a:p>
            <a:r>
              <a:rPr lang="cs-CZ" sz="4800" dirty="0"/>
              <a:t>Děkuji za pozornost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A43BBFD-5277-7158-CB0C-080721C61D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08227" y="4583550"/>
            <a:ext cx="3882005" cy="1655762"/>
          </a:xfrm>
        </p:spPr>
        <p:txBody>
          <a:bodyPr>
            <a:normAutofit/>
          </a:bodyPr>
          <a:lstStyle/>
          <a:p>
            <a:pPr algn="r"/>
            <a:r>
              <a:rPr lang="cs-CZ" sz="1600" dirty="0">
                <a:hlinkClick r:id="rId2"/>
              </a:rPr>
              <a:t>jirina.princova@kraj-lbc.cz</a:t>
            </a:r>
            <a:r>
              <a:rPr lang="cs-CZ" sz="1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184480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ABDD40D-FB13-A713-402C-ADF3A07751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/>
              <a:t>Rok 2023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312EB79-44E9-4B2D-3045-4328F9C0B3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MŠMT – změny, úpravy zákonů</a:t>
            </a:r>
          </a:p>
          <a:p>
            <a:r>
              <a:rPr lang="cs-CZ" dirty="0"/>
              <a:t>Nový DZ ČR a příprava DZ LK – </a:t>
            </a:r>
            <a:r>
              <a:rPr lang="cs-CZ" b="1" dirty="0"/>
              <a:t>ZÁSADNÍ</a:t>
            </a:r>
          </a:p>
          <a:p>
            <a:r>
              <a:rPr lang="cs-CZ" dirty="0"/>
              <a:t>KAP a NAKAP – ukončení/jiná forma</a:t>
            </a:r>
          </a:p>
          <a:p>
            <a:r>
              <a:rPr lang="cs-CZ" dirty="0"/>
              <a:t>Soutěže - </a:t>
            </a:r>
            <a:r>
              <a:rPr lang="cs-CZ" b="1" dirty="0"/>
              <a:t>CVLK</a:t>
            </a:r>
          </a:p>
          <a:p>
            <a:r>
              <a:rPr lang="cs-CZ" dirty="0"/>
              <a:t>Obědy do škol – MŠ, ZŠ, SŠ, DM – dotační program/účelová dotace</a:t>
            </a:r>
          </a:p>
          <a:p>
            <a:r>
              <a:rPr lang="cs-CZ" dirty="0"/>
              <a:t>Investice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455694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>
            <a:extLst>
              <a:ext uri="{FF2B5EF4-FFF2-40B4-BE49-F238E27FC236}">
                <a16:creationId xmlns:a16="http://schemas.microsoft.com/office/drawing/2014/main" id="{ECB80ADD-945E-B98E-78A7-C555BFE7699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9115064"/>
              </p:ext>
            </p:extLst>
          </p:nvPr>
        </p:nvGraphicFramePr>
        <p:xfrm>
          <a:off x="352338" y="671120"/>
          <a:ext cx="8086987" cy="5134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5743542" imgH="3248051" progId="Excel.Sheet.12">
                  <p:embed/>
                </p:oleObj>
              </mc:Choice>
              <mc:Fallback>
                <p:oleObj name="Worksheet" r:id="rId2" imgW="5743542" imgH="3248051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52338" y="671120"/>
                        <a:ext cx="8086987" cy="51340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831895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>
            <a:extLst>
              <a:ext uri="{FF2B5EF4-FFF2-40B4-BE49-F238E27FC236}">
                <a16:creationId xmlns:a16="http://schemas.microsoft.com/office/drawing/2014/main" id="{EE3E0643-5E06-05CF-698E-29DF3E0067E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4774384"/>
              </p:ext>
            </p:extLst>
          </p:nvPr>
        </p:nvGraphicFramePr>
        <p:xfrm>
          <a:off x="628650" y="653143"/>
          <a:ext cx="7886700" cy="52527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6715201" imgH="3248051" progId="Excel.Sheet.12">
                  <p:embed/>
                </p:oleObj>
              </mc:Choice>
              <mc:Fallback>
                <p:oleObj name="Worksheet" r:id="rId2" imgW="6715201" imgH="3248051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28650" y="653143"/>
                        <a:ext cx="7886700" cy="52527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513911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>
            <a:extLst>
              <a:ext uri="{FF2B5EF4-FFF2-40B4-BE49-F238E27FC236}">
                <a16:creationId xmlns:a16="http://schemas.microsoft.com/office/drawing/2014/main" id="{3417CFF5-9ADF-0681-47EE-F1F3EF7108D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4977945"/>
              </p:ext>
            </p:extLst>
          </p:nvPr>
        </p:nvGraphicFramePr>
        <p:xfrm>
          <a:off x="738231" y="763398"/>
          <a:ext cx="7726261" cy="48656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6029488" imgH="4010192" progId="Excel.Sheet.12">
                  <p:embed/>
                </p:oleObj>
              </mc:Choice>
              <mc:Fallback>
                <p:oleObj name="Worksheet" r:id="rId2" imgW="6029488" imgH="4010192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38231" y="763398"/>
                        <a:ext cx="7726261" cy="48656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945412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>
            <a:extLst>
              <a:ext uri="{FF2B5EF4-FFF2-40B4-BE49-F238E27FC236}">
                <a16:creationId xmlns:a16="http://schemas.microsoft.com/office/drawing/2014/main" id="{7A05A0BE-45AB-FF27-4BFE-440E7214733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2649249"/>
              </p:ext>
            </p:extLst>
          </p:nvPr>
        </p:nvGraphicFramePr>
        <p:xfrm>
          <a:off x="729842" y="755010"/>
          <a:ext cx="7684316" cy="50166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6715201" imgH="3628948" progId="Excel.Sheet.12">
                  <p:embed/>
                </p:oleObj>
              </mc:Choice>
              <mc:Fallback>
                <p:oleObj name="Worksheet" r:id="rId2" imgW="6715201" imgH="3628948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29842" y="755010"/>
                        <a:ext cx="7684316" cy="50166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050297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>
            <a:extLst>
              <a:ext uri="{FF2B5EF4-FFF2-40B4-BE49-F238E27FC236}">
                <a16:creationId xmlns:a16="http://schemas.microsoft.com/office/drawing/2014/main" id="{133A30F5-3CF5-1075-D2F4-6159C19992E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9658210"/>
              </p:ext>
            </p:extLst>
          </p:nvPr>
        </p:nvGraphicFramePr>
        <p:xfrm>
          <a:off x="729843" y="620786"/>
          <a:ext cx="7239698" cy="49084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5353144" imgH="4200641" progId="Excel.Sheet.12">
                  <p:embed/>
                </p:oleObj>
              </mc:Choice>
              <mc:Fallback>
                <p:oleObj name="Worksheet" r:id="rId2" imgW="5353144" imgH="4200641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29843" y="620786"/>
                        <a:ext cx="7239698" cy="49084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665992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4AF8559-878C-DA7E-AFFB-F7100D5223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/>
              <a:t>Rozpočet v roce 2024 – aktuální stav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D7CFC1E-50AD-9E5C-6835-EBDA829963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7198" y="2226468"/>
            <a:ext cx="8326214" cy="3416686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cs-CZ" sz="3600" dirty="0"/>
              <a:t>V návrhu rozpočtu na rok 2024 je zohledněno:</a:t>
            </a:r>
          </a:p>
          <a:p>
            <a:pPr marL="0" indent="0">
              <a:buNone/>
            </a:pPr>
            <a:endParaRPr lang="cs-CZ" sz="3600" dirty="0"/>
          </a:p>
          <a:p>
            <a:r>
              <a:rPr lang="cs-CZ" sz="3600" dirty="0"/>
              <a:t>3 899 nových pedagogů ve školách a školních družinách – nárůst o 3,1 mld. Kč</a:t>
            </a:r>
          </a:p>
          <a:p>
            <a:pPr marL="914400" lvl="2" indent="0">
              <a:buNone/>
            </a:pPr>
            <a:endParaRPr lang="cs-CZ" sz="3600" dirty="0"/>
          </a:p>
          <a:p>
            <a:r>
              <a:rPr lang="cs-CZ" sz="3600" dirty="0"/>
              <a:t>2 869 zejména asistentů pedagoga  – nárůst o 1,3 mld. Kč</a:t>
            </a:r>
          </a:p>
          <a:p>
            <a:pPr lvl="2"/>
            <a:endParaRPr lang="cs-CZ" sz="3600" dirty="0"/>
          </a:p>
          <a:p>
            <a:r>
              <a:rPr lang="cs-CZ" sz="3600" dirty="0"/>
              <a:t>Zajištění průměrného platu učitelů v roce 2024 na úrovni </a:t>
            </a:r>
          </a:p>
          <a:p>
            <a:pPr marL="0" indent="0">
              <a:buNone/>
            </a:pPr>
            <a:r>
              <a:rPr lang="cs-CZ" sz="3600" dirty="0"/>
              <a:t>   130 % průměrné mzdy v roce 2022 – nárůst o 8,5 mld. Kč</a:t>
            </a:r>
          </a:p>
          <a:p>
            <a:endParaRPr lang="cs-CZ" sz="3600" dirty="0"/>
          </a:p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9D5AD55-6328-5DDA-4725-D514EA64A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61357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4AF8559-878C-DA7E-AFFB-F7100D5223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/>
              <a:t>Rozpočet v roce 2024 – aktuální stav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D7CFC1E-50AD-9E5C-6835-EBDA829963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825" y="1690690"/>
            <a:ext cx="8086725" cy="4370476"/>
          </a:xfrm>
        </p:spPr>
        <p:txBody>
          <a:bodyPr>
            <a:normAutofit fontScale="92500" lnSpcReduction="10000"/>
          </a:bodyPr>
          <a:lstStyle/>
          <a:p>
            <a:r>
              <a:rPr lang="cs-CZ" sz="3000" dirty="0">
                <a:solidFill>
                  <a:srgbClr val="FF0000"/>
                </a:solidFill>
              </a:rPr>
              <a:t>Snížení dotací o 2 mld. Kč </a:t>
            </a:r>
            <a:r>
              <a:rPr lang="cs-CZ" sz="3000" dirty="0"/>
              <a:t>– částečné promítnutí do nepedagogické práce ve školách a školských zařízeních</a:t>
            </a:r>
          </a:p>
          <a:p>
            <a:pPr lvl="2"/>
            <a:endParaRPr lang="cs-CZ" sz="3000" dirty="0"/>
          </a:p>
          <a:p>
            <a:r>
              <a:rPr lang="cs-CZ" sz="3000" dirty="0">
                <a:solidFill>
                  <a:srgbClr val="FF0000"/>
                </a:solidFill>
              </a:rPr>
              <a:t>Další snížení o 5,1 mld. Kč </a:t>
            </a:r>
            <a:r>
              <a:rPr lang="cs-CZ" sz="3000" dirty="0"/>
              <a:t>– navrženo promítnutí do nepedagogické práce ve školách a školských zařízeních</a:t>
            </a:r>
          </a:p>
          <a:p>
            <a:pPr lvl="2"/>
            <a:endParaRPr lang="cs-CZ" sz="3000" dirty="0"/>
          </a:p>
          <a:p>
            <a:r>
              <a:rPr lang="cs-CZ" sz="3000" dirty="0"/>
              <a:t>Tomu celkem odpovídá snížení objemu prostředků na platy o 5,3 mld. Kč a počtu </a:t>
            </a:r>
            <a:r>
              <a:rPr lang="cs-CZ" sz="3000" dirty="0" err="1"/>
              <a:t>nepedagogů</a:t>
            </a:r>
            <a:r>
              <a:rPr lang="cs-CZ" sz="3000" dirty="0"/>
              <a:t> o 17 020 míst</a:t>
            </a:r>
          </a:p>
          <a:p>
            <a:pPr lvl="2"/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9D5AD55-6328-5DDA-4725-D514EA64A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8537718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1580</TotalTime>
  <Words>728</Words>
  <Application>Microsoft Office PowerPoint</Application>
  <PresentationFormat>Předvádění na obrazovce (4:3)</PresentationFormat>
  <Paragraphs>118</Paragraphs>
  <Slides>19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Motiv Office</vt:lpstr>
      <vt:lpstr>Worksheet</vt:lpstr>
      <vt:lpstr>Porada ředitelů škol a školských zařízení zřizovaných Libereckým krajem</vt:lpstr>
      <vt:lpstr>Rok 2023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Rozpočet v roce 2024 – aktuální stav</vt:lpstr>
      <vt:lpstr>Rozpočet v roce 2024 – aktuální stav</vt:lpstr>
      <vt:lpstr>Řešení snížení počtu nepedagogických zaměstnanců</vt:lpstr>
      <vt:lpstr>Úvahy k promítnutí snížení nepedagogické práce do rozpisu </vt:lpstr>
      <vt:lpstr>Úvahy k promítnutí snížení nepedagogické práce do rozpisu </vt:lpstr>
      <vt:lpstr> Úvahy o převodu financování nepedagogické práce </vt:lpstr>
      <vt:lpstr> Úvahy o převodu financování nepedagogické práce </vt:lpstr>
      <vt:lpstr>Rok 2024</vt:lpstr>
      <vt:lpstr>Prezentace aplikace PowerPoint</vt:lpstr>
      <vt:lpstr>Prezentace aplikace PowerPoint</vt:lpstr>
      <vt:lpstr>Doporučení:</vt:lpstr>
      <vt:lpstr>Děkuji za pozornost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Kasalová Dagmar</dc:creator>
  <cp:lastModifiedBy>Peterková Markéta</cp:lastModifiedBy>
  <cp:revision>44</cp:revision>
  <cp:lastPrinted>2023-12-13T10:01:38Z</cp:lastPrinted>
  <dcterms:created xsi:type="dcterms:W3CDTF">2023-03-08T15:30:40Z</dcterms:created>
  <dcterms:modified xsi:type="dcterms:W3CDTF">2023-12-13T13:51:15Z</dcterms:modified>
</cp:coreProperties>
</file>